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eague Spartan" charset="1" panose="000008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Fira Sans Bold" charset="1" panose="020B0803050000020004"/>
      <p:regular r:id="rId19"/>
    </p:embeddedFont>
    <p:embeddedFont>
      <p:font typeface="Fira Sans Bold Bold" charset="1" panose="020B0903050000020004"/>
      <p:regular r:id="rId20"/>
    </p:embeddedFont>
    <p:embeddedFont>
      <p:font typeface="Fira Sans Bold Italics" charset="1" panose="020B0803050000020004"/>
      <p:regular r:id="rId21"/>
    </p:embeddedFont>
    <p:embeddedFont>
      <p:font typeface="Fira Sans Bold Bold Italics" charset="1" panose="020B0903050000020004"/>
      <p:regular r:id="rId22"/>
    </p:embeddedFont>
    <p:embeddedFont>
      <p:font typeface="Fira Sans Light" charset="1" panose="020B0403050000020004"/>
      <p:regular r:id="rId23"/>
    </p:embeddedFont>
    <p:embeddedFont>
      <p:font typeface="Fira Sans Light Bold" charset="1" panose="020B0503050000020004"/>
      <p:regular r:id="rId24"/>
    </p:embeddedFont>
    <p:embeddedFont>
      <p:font typeface="Fira Sans Light Italics" charset="1" panose="020B0403050000020004"/>
      <p:regular r:id="rId25"/>
    </p:embeddedFont>
    <p:embeddedFont>
      <p:font typeface="Fira Sans Light Bold Italics" charset="1" panose="020B0503050000020004"/>
      <p:regular r:id="rId26"/>
    </p:embeddedFont>
    <p:embeddedFont>
      <p:font typeface="Fira Sans Medium" charset="1" panose="020B0603050000020004"/>
      <p:regular r:id="rId27"/>
    </p:embeddedFont>
    <p:embeddedFont>
      <p:font typeface="Fira Sans Medium Bold" charset="1" panose="020B0603050000020004"/>
      <p:regular r:id="rId28"/>
    </p:embeddedFont>
    <p:embeddedFont>
      <p:font typeface="Fira Sans Medium Italics" charset="1" panose="020B0603050000020004"/>
      <p:regular r:id="rId29"/>
    </p:embeddedFont>
    <p:embeddedFont>
      <p:font typeface="Fira Sans Medium Bold Italics" charset="1" panose="020B07030500000200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2336342" y="5954842"/>
            <a:ext cx="2271679" cy="1967285"/>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4" id="4"/>
          <p:cNvGrpSpPr/>
          <p:nvPr/>
        </p:nvGrpSpPr>
        <p:grpSpPr>
          <a:xfrm rot="0">
            <a:off x="15627248" y="2228514"/>
            <a:ext cx="6160213" cy="5334773"/>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pic>
        <p:nvPicPr>
          <p:cNvPr name="Picture 6" id="6"/>
          <p:cNvPicPr>
            <a:picLocks noChangeAspect="true"/>
          </p:cNvPicPr>
          <p:nvPr/>
        </p:nvPicPr>
        <p:blipFill>
          <a:blip r:embed="rId2"/>
          <a:srcRect l="0" t="18312" r="0" b="1884"/>
          <a:stretch>
            <a:fillRect/>
          </a:stretch>
        </p:blipFill>
        <p:spPr>
          <a:xfrm flipH="false" flipV="false" rot="0">
            <a:off x="11937831" y="4895901"/>
            <a:ext cx="7378833" cy="4085167"/>
          </a:xfrm>
          <a:prstGeom prst="rect">
            <a:avLst/>
          </a:prstGeom>
        </p:spPr>
      </p:pic>
      <p:grpSp>
        <p:nvGrpSpPr>
          <p:cNvPr name="Group 7" id="7"/>
          <p:cNvGrpSpPr/>
          <p:nvPr/>
        </p:nvGrpSpPr>
        <p:grpSpPr>
          <a:xfrm rot="0">
            <a:off x="625750" y="686652"/>
            <a:ext cx="15751789" cy="7666460"/>
            <a:chOff x="0" y="0"/>
            <a:chExt cx="21002386" cy="10221947"/>
          </a:xfrm>
        </p:grpSpPr>
        <p:sp>
          <p:nvSpPr>
            <p:cNvPr name="TextBox 8" id="8"/>
            <p:cNvSpPr txBox="true"/>
            <p:nvPr/>
          </p:nvSpPr>
          <p:spPr>
            <a:xfrm rot="0">
              <a:off x="0" y="-9525"/>
              <a:ext cx="21002386" cy="4853625"/>
            </a:xfrm>
            <a:prstGeom prst="rect">
              <a:avLst/>
            </a:prstGeom>
          </p:spPr>
          <p:txBody>
            <a:bodyPr anchor="t" rtlCol="false" tIns="0" lIns="0" bIns="0" rIns="0">
              <a:spAutoFit/>
            </a:bodyPr>
            <a:lstStyle/>
            <a:p>
              <a:pPr>
                <a:lnSpc>
                  <a:spcPts val="14303"/>
                </a:lnSpc>
              </a:pPr>
              <a:r>
                <a:rPr lang="en-US" sz="11919">
                  <a:solidFill>
                    <a:srgbClr val="000000"/>
                  </a:solidFill>
                  <a:latin typeface="Fira Sans Bold"/>
                </a:rPr>
                <a:t>Automobile Strategic Grouping</a:t>
              </a:r>
            </a:p>
          </p:txBody>
        </p:sp>
        <p:sp>
          <p:nvSpPr>
            <p:cNvPr name="TextBox 9" id="9"/>
            <p:cNvSpPr txBox="true"/>
            <p:nvPr/>
          </p:nvSpPr>
          <p:spPr>
            <a:xfrm rot="0">
              <a:off x="0" y="5161449"/>
              <a:ext cx="21002386" cy="5060498"/>
            </a:xfrm>
            <a:prstGeom prst="rect">
              <a:avLst/>
            </a:prstGeom>
          </p:spPr>
          <p:txBody>
            <a:bodyPr anchor="t" rtlCol="false" tIns="0" lIns="0" bIns="0" rIns="0">
              <a:spAutoFit/>
            </a:bodyPr>
            <a:lstStyle/>
            <a:p>
              <a:pPr algn="just">
                <a:lnSpc>
                  <a:spcPts val="5006"/>
                </a:lnSpc>
              </a:pPr>
            </a:p>
            <a:p>
              <a:pPr algn="just">
                <a:lnSpc>
                  <a:spcPts val="5426"/>
                </a:lnSpc>
              </a:pPr>
              <a:r>
                <a:rPr lang="en-US" sz="3875">
                  <a:solidFill>
                    <a:srgbClr val="000000"/>
                  </a:solidFill>
                  <a:latin typeface="Fira Sans Bold Bold"/>
                </a:rPr>
                <a:t>                         Team  M</a:t>
              </a:r>
            </a:p>
            <a:p>
              <a:pPr algn="just">
                <a:lnSpc>
                  <a:spcPts val="5006"/>
                </a:lnSpc>
              </a:pPr>
              <a:r>
                <a:rPr lang="en-US" sz="3575">
                  <a:solidFill>
                    <a:srgbClr val="000000"/>
                  </a:solidFill>
                  <a:latin typeface="Fira Sans Light Bold"/>
                </a:rPr>
                <a:t>               </a:t>
              </a:r>
              <a:r>
                <a:rPr lang="en-US" sz="3575">
                  <a:solidFill>
                    <a:srgbClr val="000000"/>
                  </a:solidFill>
                  <a:latin typeface="Fira Sans Light Bold"/>
                </a:rPr>
                <a:t>Aakash R 20BCE1003</a:t>
              </a:r>
            </a:p>
            <a:p>
              <a:pPr algn="just">
                <a:lnSpc>
                  <a:spcPts val="5006"/>
                </a:lnSpc>
              </a:pPr>
              <a:r>
                <a:rPr lang="en-US" sz="3575">
                  <a:solidFill>
                    <a:srgbClr val="000000"/>
                  </a:solidFill>
                  <a:latin typeface="Fira Sans Light Bold"/>
                </a:rPr>
                <a:t>Subramanian Nachiappan N 20BCE1019</a:t>
              </a:r>
            </a:p>
            <a:p>
              <a:pPr algn="just">
                <a:lnSpc>
                  <a:spcPts val="5006"/>
                </a:lnSpc>
              </a:pPr>
              <a:r>
                <a:rPr lang="en-US" sz="3575">
                  <a:solidFill>
                    <a:srgbClr val="000000"/>
                  </a:solidFill>
                  <a:latin typeface="Fira Sans Light Bold"/>
                </a:rPr>
                <a:t>      </a:t>
              </a:r>
              <a:r>
                <a:rPr lang="en-US" sz="3575">
                  <a:solidFill>
                    <a:srgbClr val="000000"/>
                  </a:solidFill>
                  <a:latin typeface="Fira Sans Light Bold"/>
                </a:rPr>
                <a:t>Saketh Kommareddy 20BCE1042</a:t>
              </a:r>
            </a:p>
            <a:p>
              <a:pPr algn="just">
                <a:lnSpc>
                  <a:spcPts val="5006"/>
                </a:lnSpc>
              </a:pPr>
              <a:r>
                <a:rPr lang="en-US" sz="3575">
                  <a:solidFill>
                    <a:srgbClr val="000000"/>
                  </a:solidFill>
                  <a:latin typeface="Fira Sans Light Bold"/>
                </a:rPr>
                <a:t>              </a:t>
              </a:r>
              <a:r>
                <a:rPr lang="en-US" sz="3575">
                  <a:solidFill>
                    <a:srgbClr val="000000"/>
                  </a:solidFill>
                  <a:latin typeface="Fira Sans Light Bold"/>
                </a:rPr>
                <a:t>Sanjeet V 20BCE1050</a:t>
              </a:r>
            </a:p>
          </p:txBody>
        </p:sp>
      </p:grpSp>
      <p:pic>
        <p:nvPicPr>
          <p:cNvPr name="Picture 10" id="10"/>
          <p:cNvPicPr>
            <a:picLocks noChangeAspect="true"/>
          </p:cNvPicPr>
          <p:nvPr/>
        </p:nvPicPr>
        <p:blipFill>
          <a:blip r:embed="rId3"/>
          <a:srcRect l="28307" t="51075" r="7988" b="3504"/>
          <a:stretch>
            <a:fillRect/>
          </a:stretch>
        </p:blipFill>
        <p:spPr>
          <a:xfrm flipH="false" flipV="false" rot="0">
            <a:off x="10893533" y="7082605"/>
            <a:ext cx="9467429" cy="3796924"/>
          </a:xfrm>
          <a:prstGeom prst="rect">
            <a:avLst/>
          </a:prstGeom>
        </p:spPr>
      </p:pic>
      <p:sp>
        <p:nvSpPr>
          <p:cNvPr name="TextBox 11" id="11"/>
          <p:cNvSpPr txBox="true"/>
          <p:nvPr/>
        </p:nvSpPr>
        <p:spPr>
          <a:xfrm rot="0">
            <a:off x="625750" y="9191625"/>
            <a:ext cx="7313415" cy="580340"/>
          </a:xfrm>
          <a:prstGeom prst="rect">
            <a:avLst/>
          </a:prstGeom>
        </p:spPr>
        <p:txBody>
          <a:bodyPr anchor="t" rtlCol="false" tIns="0" lIns="0" bIns="0" rIns="0">
            <a:spAutoFit/>
          </a:bodyPr>
          <a:lstStyle/>
          <a:p>
            <a:pPr algn="ctr">
              <a:lnSpc>
                <a:spcPts val="4759"/>
              </a:lnSpc>
            </a:pPr>
            <a:r>
              <a:rPr lang="en-US" sz="3399">
                <a:solidFill>
                  <a:srgbClr val="000000"/>
                </a:solidFill>
                <a:latin typeface="Glacial Indifference"/>
              </a:rPr>
              <a:t>Essentials of Data Analytics | Review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917836" y="-3199334"/>
            <a:ext cx="17914954" cy="6398668"/>
            <a:chOff x="0" y="0"/>
            <a:chExt cx="8776274" cy="3134614"/>
          </a:xfrm>
        </p:grpSpPr>
        <p:sp>
          <p:nvSpPr>
            <p:cNvPr name="Freeform 3" id="3"/>
            <p:cNvSpPr/>
            <p:nvPr/>
          </p:nvSpPr>
          <p:spPr>
            <a:xfrm>
              <a:off x="0" y="0"/>
              <a:ext cx="8776274" cy="3134614"/>
            </a:xfrm>
            <a:custGeom>
              <a:avLst/>
              <a:gdLst/>
              <a:ahLst/>
              <a:cxnLst/>
              <a:rect r="r" b="b" t="t" l="l"/>
              <a:pathLst>
                <a:path h="3134614" w="8776274">
                  <a:moveTo>
                    <a:pt x="8776274" y="1567307"/>
                  </a:moveTo>
                  <a:lnTo>
                    <a:pt x="7871399" y="3134614"/>
                  </a:lnTo>
                  <a:lnTo>
                    <a:pt x="904875" y="3134614"/>
                  </a:lnTo>
                  <a:lnTo>
                    <a:pt x="0" y="1567307"/>
                  </a:lnTo>
                  <a:lnTo>
                    <a:pt x="904875" y="0"/>
                  </a:lnTo>
                  <a:lnTo>
                    <a:pt x="7871272" y="0"/>
                  </a:lnTo>
                  <a:lnTo>
                    <a:pt x="8776274" y="1567307"/>
                  </a:lnTo>
                  <a:close/>
                </a:path>
              </a:pathLst>
            </a:custGeom>
            <a:solidFill>
              <a:srgbClr val="004651"/>
            </a:solidFill>
          </p:spPr>
        </p:sp>
      </p:grpSp>
      <p:grpSp>
        <p:nvGrpSpPr>
          <p:cNvPr name="Group 4" id="4"/>
          <p:cNvGrpSpPr/>
          <p:nvPr/>
        </p:nvGrpSpPr>
        <p:grpSpPr>
          <a:xfrm rot="-10800000">
            <a:off x="14620826" y="0"/>
            <a:ext cx="5276948" cy="4569862"/>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10800000">
            <a:off x="6647119" y="7356773"/>
            <a:ext cx="3801687" cy="3292279"/>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379242" y="2715636"/>
            <a:ext cx="3222338" cy="2284931"/>
          </a:xfrm>
          <a:prstGeom prst="rect">
            <a:avLst/>
          </a:prstGeom>
        </p:spPr>
      </p:pic>
      <p:sp>
        <p:nvSpPr>
          <p:cNvPr name="TextBox 9" id="9"/>
          <p:cNvSpPr txBox="true"/>
          <p:nvPr/>
        </p:nvSpPr>
        <p:spPr>
          <a:xfrm rot="0">
            <a:off x="1028700" y="989049"/>
            <a:ext cx="16230600" cy="1285875"/>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M3: Exploratory Data Analytics</a:t>
            </a:r>
          </a:p>
        </p:txBody>
      </p:sp>
      <p:sp>
        <p:nvSpPr>
          <p:cNvPr name="TextBox 10" id="10"/>
          <p:cNvSpPr txBox="true"/>
          <p:nvPr/>
        </p:nvSpPr>
        <p:spPr>
          <a:xfrm rot="0">
            <a:off x="743956" y="5372042"/>
            <a:ext cx="16515344" cy="898144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a:rPr>
              <a:t>Exploratory Data Analysis (EDA) is an approach to analysing data using visual techniques. It is used to discover trends, patterns, or to check assumptions with the help of statistical summaries and graphical representations. It plays very important role in unsupervised learning. We need to find the various variants of the cars for clustering the data to identify its competitor. We will Explore and Visualize all the possible graphs that can be drawn. </a:t>
            </a:r>
          </a:p>
          <a:p>
            <a:pPr>
              <a:lnSpc>
                <a:spcPts val="4759"/>
              </a:lnSpc>
            </a:pPr>
          </a:p>
          <a:p>
            <a:pPr>
              <a:lnSpc>
                <a:spcPts val="4759"/>
              </a:lnSpc>
            </a:pPr>
          </a:p>
          <a:p>
            <a:pPr>
              <a:lnSpc>
                <a:spcPts val="4759"/>
              </a:lnSpc>
            </a:pPr>
          </a:p>
          <a:p>
            <a:pPr>
              <a:lnSpc>
                <a:spcPts val="4759"/>
              </a:lnSpc>
            </a:pPr>
          </a:p>
          <a:p>
            <a:pPr>
              <a:lnSpc>
                <a:spcPts val="4759"/>
              </a:lnSpc>
            </a:pPr>
          </a:p>
          <a:p>
            <a:pPr>
              <a:lnSpc>
                <a:spcPts val="4759"/>
              </a:lnSpc>
            </a:pPr>
            <a:r>
              <a:rPr lang="en-US" sz="3399">
                <a:solidFill>
                  <a:srgbClr val="000000"/>
                </a:solidFill>
                <a:latin typeface="Glacial Indifference"/>
              </a:rPr>
              <a:t>Search Results</a:t>
            </a:r>
          </a:p>
          <a:p>
            <a:pPr>
              <a:lnSpc>
                <a:spcPts val="4759"/>
              </a:lnSpc>
            </a:pPr>
            <a:r>
              <a:rPr lang="en-US" sz="3399">
                <a:solidFill>
                  <a:srgbClr val="000000"/>
                </a:solidFill>
                <a:latin typeface="Glacial Indifference"/>
              </a:rPr>
              <a:t>Main results</a:t>
            </a:r>
          </a:p>
          <a:p>
            <a:pPr>
              <a:lnSpc>
                <a:spcPts val="4759"/>
              </a:lnSpc>
            </a:pPr>
          </a:p>
          <a:p>
            <a:pPr>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1038225" y="808294"/>
            <a:ext cx="16230600" cy="981075"/>
          </a:xfrm>
          <a:prstGeom prst="rect">
            <a:avLst/>
          </a:prstGeom>
        </p:spPr>
        <p:txBody>
          <a:bodyPr anchor="t" rtlCol="false" tIns="0" lIns="0" bIns="0" rIns="0">
            <a:spAutoFit/>
          </a:bodyPr>
          <a:lstStyle/>
          <a:p>
            <a:pPr algn="ctr">
              <a:lnSpc>
                <a:spcPts val="7800"/>
              </a:lnSpc>
              <a:spcBef>
                <a:spcPct val="0"/>
              </a:spcBef>
            </a:pPr>
            <a:r>
              <a:rPr lang="en-US" sz="6000" spc="-60">
                <a:solidFill>
                  <a:srgbClr val="F4F4F4"/>
                </a:solidFill>
                <a:latin typeface="Fira Sans Medium"/>
              </a:rPr>
              <a:t>M4: Variable Selection</a:t>
            </a:r>
          </a:p>
        </p:txBody>
      </p:sp>
      <p:sp>
        <p:nvSpPr>
          <p:cNvPr name="TextBox 3" id="3"/>
          <p:cNvSpPr txBox="true"/>
          <p:nvPr/>
        </p:nvSpPr>
        <p:spPr>
          <a:xfrm rot="0">
            <a:off x="1028700" y="5758130"/>
            <a:ext cx="16446993" cy="4180840"/>
          </a:xfrm>
          <a:prstGeom prst="rect">
            <a:avLst/>
          </a:prstGeom>
        </p:spPr>
        <p:txBody>
          <a:bodyPr anchor="t" rtlCol="false" tIns="0" lIns="0" bIns="0" rIns="0">
            <a:spAutoFit/>
          </a:bodyPr>
          <a:lstStyle/>
          <a:p>
            <a:pPr algn="ctr">
              <a:lnSpc>
                <a:spcPts val="4759"/>
              </a:lnSpc>
            </a:pPr>
            <a:r>
              <a:rPr lang="en-US" sz="3399">
                <a:solidFill>
                  <a:srgbClr val="F4F4F4"/>
                </a:solidFill>
                <a:latin typeface="Glacial Indifference"/>
              </a:rPr>
              <a:t>From the plots we have drawn in the previous module, we will infer a lot of things. For example, length of the vehicle is directly related  no of seats. We must decide upon which variable will be using in the construction of a clustering  model, and that should in turn help in grouping the various car models accurately. We also use information gain for selecting the categorical variable that are good predictors of the car models. Principal Component Analysis is used to extract the numerical features that explain a majority of the variance in the data</a:t>
            </a:r>
          </a:p>
        </p:txBody>
      </p:sp>
      <p:pic>
        <p:nvPicPr>
          <p:cNvPr name="Picture 4" id="4"/>
          <p:cNvPicPr>
            <a:picLocks noChangeAspect="true"/>
          </p:cNvPicPr>
          <p:nvPr/>
        </p:nvPicPr>
        <p:blipFill>
          <a:blip r:embed="rId2"/>
          <a:srcRect l="0" t="0" r="0" b="0"/>
          <a:stretch>
            <a:fillRect/>
          </a:stretch>
        </p:blipFill>
        <p:spPr>
          <a:xfrm flipH="false" flipV="false" rot="0">
            <a:off x="7109352" y="1830936"/>
            <a:ext cx="4069296" cy="3952303"/>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368521" y="-8780548"/>
            <a:ext cx="13031070" cy="11284968"/>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4" id="4"/>
          <p:cNvSpPr txBox="true"/>
          <p:nvPr/>
        </p:nvSpPr>
        <p:spPr>
          <a:xfrm rot="0">
            <a:off x="551817" y="504825"/>
            <a:ext cx="8115300" cy="9810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F4F4F4"/>
                </a:solidFill>
                <a:latin typeface="Fira Sans Medium"/>
              </a:rPr>
              <a:t>M5: Model Building</a:t>
            </a:r>
            <a:r>
              <a:rPr lang="en-US" sz="6000" spc="-60">
                <a:solidFill>
                  <a:srgbClr val="F4F4F4"/>
                </a:solidFill>
                <a:latin typeface="Fira Sans Medium"/>
              </a:rPr>
              <a:t> </a:t>
            </a:r>
          </a:p>
        </p:txBody>
      </p:sp>
      <p:sp>
        <p:nvSpPr>
          <p:cNvPr name="TextBox 5" id="5"/>
          <p:cNvSpPr txBox="true"/>
          <p:nvPr/>
        </p:nvSpPr>
        <p:spPr>
          <a:xfrm rot="0">
            <a:off x="16423" y="4074718"/>
            <a:ext cx="17301389" cy="2980690"/>
          </a:xfrm>
          <a:prstGeom prst="rect">
            <a:avLst/>
          </a:prstGeom>
        </p:spPr>
        <p:txBody>
          <a:bodyPr anchor="t" rtlCol="false" tIns="0" lIns="0" bIns="0" rIns="0">
            <a:spAutoFit/>
          </a:bodyPr>
          <a:lstStyle/>
          <a:p>
            <a:pPr algn="ctr">
              <a:lnSpc>
                <a:spcPts val="4759"/>
              </a:lnSpc>
            </a:pPr>
            <a:r>
              <a:rPr lang="en-US" sz="3399">
                <a:solidFill>
                  <a:srgbClr val="000000"/>
                </a:solidFill>
                <a:latin typeface="Glacial Indifference"/>
              </a:rPr>
              <a:t>In this module we construct the machine learning model using clustering, a unsupervised learning technique. We use the Silhouette technique to determine the optimal number of clusters, with gower's distance as the distance metric. Since the dataset contain both numerical and categorical features, we use the Partitioning Around Medoids (PAM) clustering to segment the car models.   </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1028700"/>
            <a:ext cx="8824437" cy="1285875"/>
          </a:xfrm>
          <a:prstGeom prst="rect">
            <a:avLst/>
          </a:prstGeom>
        </p:spPr>
        <p:txBody>
          <a:bodyPr anchor="t" rtlCol="false" tIns="0" lIns="0" bIns="0" rIns="0">
            <a:spAutoFit/>
          </a:bodyPr>
          <a:lstStyle/>
          <a:p>
            <a:pPr>
              <a:lnSpc>
                <a:spcPts val="10199"/>
              </a:lnSpc>
              <a:spcBef>
                <a:spcPct val="0"/>
              </a:spcBef>
            </a:pPr>
            <a:r>
              <a:rPr lang="en-US" sz="8499" spc="-84">
                <a:solidFill>
                  <a:srgbClr val="F4F4F4"/>
                </a:solidFill>
                <a:latin typeface="Fira Sans Medium"/>
              </a:rPr>
              <a:t>Reference</a:t>
            </a:r>
          </a:p>
        </p:txBody>
      </p:sp>
      <p:sp>
        <p:nvSpPr>
          <p:cNvPr name="TextBox 7" id="7"/>
          <p:cNvSpPr txBox="true"/>
          <p:nvPr/>
        </p:nvSpPr>
        <p:spPr>
          <a:xfrm rot="0">
            <a:off x="1028700" y="2712891"/>
            <a:ext cx="16230600" cy="1147742"/>
          </a:xfrm>
          <a:prstGeom prst="rect">
            <a:avLst/>
          </a:prstGeom>
        </p:spPr>
        <p:txBody>
          <a:bodyPr anchor="t" rtlCol="false" tIns="0" lIns="0" bIns="0" rIns="0">
            <a:spAutoFit/>
          </a:bodyPr>
          <a:lstStyle/>
          <a:p>
            <a:pPr algn="ctr">
              <a:lnSpc>
                <a:spcPts val="4620"/>
              </a:lnSpc>
            </a:pPr>
            <a:r>
              <a:rPr lang="en-US" sz="3300">
                <a:solidFill>
                  <a:srgbClr val="F4F4F4"/>
                </a:solidFill>
                <a:latin typeface="Glacial Indifference"/>
              </a:rPr>
              <a:t>[1] K. Noor and S. Jan, “Vehicle price prediction system using machine learning techniques,” International Journal of Computer Applications, vol. 167, no. 9, pp. 27–31, 2017</a:t>
            </a:r>
          </a:p>
        </p:txBody>
      </p:sp>
      <p:sp>
        <p:nvSpPr>
          <p:cNvPr name="TextBox 8" id="8"/>
          <p:cNvSpPr txBox="true"/>
          <p:nvPr/>
        </p:nvSpPr>
        <p:spPr>
          <a:xfrm rot="0">
            <a:off x="0" y="4260683"/>
            <a:ext cx="17954188" cy="2338379"/>
          </a:xfrm>
          <a:prstGeom prst="rect">
            <a:avLst/>
          </a:prstGeom>
        </p:spPr>
        <p:txBody>
          <a:bodyPr anchor="t" rtlCol="false" tIns="0" lIns="0" bIns="0" rIns="0">
            <a:spAutoFit/>
          </a:bodyPr>
          <a:lstStyle/>
          <a:p>
            <a:pPr algn="ctr">
              <a:lnSpc>
                <a:spcPts val="4673"/>
              </a:lnSpc>
            </a:pPr>
            <a:r>
              <a:rPr lang="en-US" sz="3337">
                <a:solidFill>
                  <a:srgbClr val="F4F4F4"/>
                </a:solidFill>
                <a:latin typeface="Canva Sans"/>
              </a:rPr>
              <a:t>Mou, A. D., Saha, P. K., Nisher, S. A., &amp; Saha, A. (2021, February). A comprehensive study of machine learning algorithms for predicting car purchase based on customers demands. In </a:t>
            </a:r>
            <a:r>
              <a:rPr lang="en-US" sz="3337">
                <a:solidFill>
                  <a:srgbClr val="F4F4F4"/>
                </a:solidFill>
                <a:latin typeface="Canva Sans"/>
              </a:rPr>
              <a:t>2021 International Conference on Information and Communication Technology for Sustainable Development (ICICT4SD) (pp. 180-184). IEEE.</a:t>
            </a:r>
          </a:p>
        </p:txBody>
      </p:sp>
      <p:sp>
        <p:nvSpPr>
          <p:cNvPr name="TextBox 9" id="9"/>
          <p:cNvSpPr txBox="true"/>
          <p:nvPr/>
        </p:nvSpPr>
        <p:spPr>
          <a:xfrm rot="0">
            <a:off x="770088" y="6999111"/>
            <a:ext cx="16414012" cy="1780540"/>
          </a:xfrm>
          <a:prstGeom prst="rect">
            <a:avLst/>
          </a:prstGeom>
        </p:spPr>
        <p:txBody>
          <a:bodyPr anchor="t" rtlCol="false" tIns="0" lIns="0" bIns="0" rIns="0">
            <a:spAutoFit/>
          </a:bodyPr>
          <a:lstStyle/>
          <a:p>
            <a:pPr algn="ctr">
              <a:lnSpc>
                <a:spcPts val="4759"/>
              </a:lnSpc>
            </a:pPr>
            <a:r>
              <a:rPr lang="en-US" sz="3399">
                <a:solidFill>
                  <a:srgbClr val="F4F4F4"/>
                </a:solidFill>
                <a:latin typeface="Canva Sans"/>
              </a:rPr>
              <a:t>Dave, M., &amp; Gianey, H. (2016, November). Different clustering algorithms for Big Data analytics: A review. In </a:t>
            </a:r>
            <a:r>
              <a:rPr lang="en-US" sz="3399">
                <a:solidFill>
                  <a:srgbClr val="F4F4F4"/>
                </a:solidFill>
                <a:latin typeface="Canva Sans"/>
              </a:rPr>
              <a:t>2016 International Conference System Modeling &amp; Advancement in Research Trends (SMART) (pp. 328-333). IEEE.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5423483" y="-89986"/>
            <a:ext cx="4961246" cy="4296462"/>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name="Picture 6" id="6"/>
          <p:cNvPicPr>
            <a:picLocks noChangeAspect="true"/>
          </p:cNvPicPr>
          <p:nvPr/>
        </p:nvPicPr>
        <p:blipFill>
          <a:blip r:embed="rId2"/>
          <a:srcRect l="2772" t="4594" r="2772" b="0"/>
          <a:stretch>
            <a:fillRect/>
          </a:stretch>
        </p:blipFill>
        <p:spPr>
          <a:xfrm flipH="false" flipV="false" rot="0">
            <a:off x="14123454" y="-592573"/>
            <a:ext cx="4164546" cy="4206476"/>
          </a:xfrm>
          <a:prstGeom prst="rect">
            <a:avLst/>
          </a:prstGeom>
        </p:spPr>
      </p:pic>
      <p:sp>
        <p:nvSpPr>
          <p:cNvPr name="TextBox 7" id="7"/>
          <p:cNvSpPr txBox="true"/>
          <p:nvPr/>
        </p:nvSpPr>
        <p:spPr>
          <a:xfrm rot="0">
            <a:off x="618590" y="473538"/>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Abstract</a:t>
            </a:r>
          </a:p>
        </p:txBody>
      </p:sp>
      <p:sp>
        <p:nvSpPr>
          <p:cNvPr name="TextBox 8" id="8"/>
          <p:cNvSpPr txBox="true"/>
          <p:nvPr/>
        </p:nvSpPr>
        <p:spPr>
          <a:xfrm rot="0">
            <a:off x="319892" y="4223642"/>
            <a:ext cx="17584214" cy="4386047"/>
          </a:xfrm>
          <a:prstGeom prst="rect">
            <a:avLst/>
          </a:prstGeom>
        </p:spPr>
        <p:txBody>
          <a:bodyPr anchor="t" rtlCol="false" tIns="0" lIns="0" bIns="0" rIns="0">
            <a:spAutoFit/>
          </a:bodyPr>
          <a:lstStyle/>
          <a:p>
            <a:pPr algn="just">
              <a:lnSpc>
                <a:spcPts val="4999"/>
              </a:lnSpc>
            </a:pPr>
            <a:r>
              <a:rPr lang="en-US" sz="3570">
                <a:solidFill>
                  <a:srgbClr val="F4F4F4"/>
                </a:solidFill>
                <a:latin typeface="Glacial Indifference"/>
              </a:rPr>
              <a:t>The "Indian Automotive Strategic Grouping" is a data-driven study that groups different car models into strategic clusters based on their attributes such as price, mileage, seating capacity, etc. using clustering techniques. This helps to understand market dynamics, consumer preferences, and buying behavior, and can be useful for automobile manufacturers, dealers, and marketers to develop targeted strategies and improve product offerings. The study provides valuable insights into the Indian automotive market and its trends, which can be used as a reference for future research and analysis.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08354" y="-3134423"/>
            <a:ext cx="12085540" cy="6085860"/>
            <a:chOff x="0" y="0"/>
            <a:chExt cx="6224840" cy="3134614"/>
          </a:xfrm>
        </p:grpSpPr>
        <p:sp>
          <p:nvSpPr>
            <p:cNvPr name="Freeform 3" id="3"/>
            <p:cNvSpPr/>
            <p:nvPr/>
          </p:nvSpPr>
          <p:spPr>
            <a:xfrm>
              <a:off x="0" y="0"/>
              <a:ext cx="6224840" cy="3134614"/>
            </a:xfrm>
            <a:custGeom>
              <a:avLst/>
              <a:gdLst/>
              <a:ahLst/>
              <a:cxnLst/>
              <a:rect r="r" b="b" t="t" l="l"/>
              <a:pathLst>
                <a:path h="3134614" w="6224840">
                  <a:moveTo>
                    <a:pt x="6224840" y="1567307"/>
                  </a:moveTo>
                  <a:lnTo>
                    <a:pt x="5319965" y="3134614"/>
                  </a:lnTo>
                  <a:lnTo>
                    <a:pt x="904875" y="3134614"/>
                  </a:lnTo>
                  <a:lnTo>
                    <a:pt x="0" y="1567307"/>
                  </a:lnTo>
                  <a:lnTo>
                    <a:pt x="904875" y="0"/>
                  </a:lnTo>
                  <a:lnTo>
                    <a:pt x="5319838" y="0"/>
                  </a:lnTo>
                  <a:lnTo>
                    <a:pt x="6224840" y="1567307"/>
                  </a:lnTo>
                  <a:close/>
                </a:path>
              </a:pathLst>
            </a:custGeom>
            <a:solidFill>
              <a:srgbClr val="004651"/>
            </a:solidFill>
          </p:spPr>
        </p:sp>
      </p:grpSp>
      <p:sp>
        <p:nvSpPr>
          <p:cNvPr name="TextBox 4" id="4"/>
          <p:cNvSpPr txBox="true"/>
          <p:nvPr/>
        </p:nvSpPr>
        <p:spPr>
          <a:xfrm rot="0">
            <a:off x="1014362" y="698289"/>
            <a:ext cx="6932166" cy="1566528"/>
          </a:xfrm>
          <a:prstGeom prst="rect">
            <a:avLst/>
          </a:prstGeom>
        </p:spPr>
        <p:txBody>
          <a:bodyPr anchor="t" rtlCol="false" tIns="0" lIns="0" bIns="0" rIns="0">
            <a:spAutoFit/>
          </a:bodyPr>
          <a:lstStyle/>
          <a:p>
            <a:pPr algn="ctr">
              <a:lnSpc>
                <a:spcPts val="12880"/>
              </a:lnSpc>
            </a:pPr>
            <a:r>
              <a:rPr lang="en-US" sz="9200">
                <a:solidFill>
                  <a:srgbClr val="000000"/>
                </a:solidFill>
                <a:latin typeface="Glacial Indifference"/>
              </a:rPr>
              <a:t>Research gap</a:t>
            </a:r>
          </a:p>
        </p:txBody>
      </p:sp>
      <p:sp>
        <p:nvSpPr>
          <p:cNvPr name="TextBox 5" id="5"/>
          <p:cNvSpPr txBox="true"/>
          <p:nvPr/>
        </p:nvSpPr>
        <p:spPr>
          <a:xfrm rot="0">
            <a:off x="1014362" y="4580735"/>
            <a:ext cx="16646416" cy="47809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Earlier studies implemented automobile brand segmentation  much like a perceptual mapping technique in consumer behaviour studies. It helped brands understand their competitors in the market to gain a competitive advantage. Other automobile segmentations are mainly based on the vehicle dynamics such as length, width, height and seating capacity that gave rise to various vehicle segments such as 'Sedan', 'Hatchback', 'SUV', etc. This project aims to go deeper into automobile segmentation by helping brands identify competitive car models of other brands.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738" t="2609" r="0" b="18027"/>
          <a:stretch>
            <a:fillRect/>
          </a:stretch>
        </p:blipFill>
        <p:spPr>
          <a:xfrm flipH="false" flipV="false" rot="0">
            <a:off x="549315" y="270206"/>
            <a:ext cx="13486971" cy="9782209"/>
          </a:xfrm>
          <a:prstGeom prst="rect">
            <a:avLst/>
          </a:prstGeom>
        </p:spPr>
      </p:pic>
      <p:grpSp>
        <p:nvGrpSpPr>
          <p:cNvPr name="Group 3" id="3"/>
          <p:cNvGrpSpPr/>
          <p:nvPr/>
        </p:nvGrpSpPr>
        <p:grpSpPr>
          <a:xfrm rot="0">
            <a:off x="15489722" y="-669397"/>
            <a:ext cx="6160213" cy="5334773"/>
            <a:chOff x="0" y="0"/>
            <a:chExt cx="3619627" cy="3134614"/>
          </a:xfrm>
        </p:grpSpPr>
        <p:sp>
          <p:nvSpPr>
            <p:cNvPr name="Freeform 4" id="4"/>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6734563" y="4216174"/>
            <a:ext cx="2141618" cy="1854652"/>
            <a:chOff x="0" y="0"/>
            <a:chExt cx="3619627" cy="3134614"/>
          </a:xfrm>
        </p:grpSpPr>
        <p:sp>
          <p:nvSpPr>
            <p:cNvPr name="Freeform 6" id="6"/>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38225" y="1028700"/>
            <a:ext cx="9330067"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Proposed Solution</a:t>
            </a:r>
          </a:p>
        </p:txBody>
      </p:sp>
      <p:grpSp>
        <p:nvGrpSpPr>
          <p:cNvPr name="Group 3" id="3"/>
          <p:cNvGrpSpPr/>
          <p:nvPr/>
        </p:nvGrpSpPr>
        <p:grpSpPr>
          <a:xfrm rot="0">
            <a:off x="13894375" y="8198352"/>
            <a:ext cx="380203" cy="329258"/>
            <a:chOff x="0" y="0"/>
            <a:chExt cx="3619627" cy="3134614"/>
          </a:xfrm>
        </p:grpSpPr>
        <p:sp>
          <p:nvSpPr>
            <p:cNvPr name="Freeform 4" id="4"/>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6799111" y="2687862"/>
            <a:ext cx="2977778" cy="2578770"/>
            <a:chOff x="0" y="0"/>
            <a:chExt cx="3619627" cy="3134614"/>
          </a:xfrm>
        </p:grpSpPr>
        <p:sp>
          <p:nvSpPr>
            <p:cNvPr name="Freeform 6" id="6"/>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5158543" y="-790566"/>
            <a:ext cx="4201515" cy="3638531"/>
            <a:chOff x="0" y="0"/>
            <a:chExt cx="3619627" cy="3134614"/>
          </a:xfrm>
        </p:grpSpPr>
        <p:sp>
          <p:nvSpPr>
            <p:cNvPr name="Freeform 8" id="8"/>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3243939" y="-956153"/>
            <a:ext cx="2481390" cy="2148895"/>
            <a:chOff x="0" y="0"/>
            <a:chExt cx="3619627" cy="3134614"/>
          </a:xfrm>
        </p:grpSpPr>
        <p:sp>
          <p:nvSpPr>
            <p:cNvPr name="Freeform 10" id="10"/>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1" id="11"/>
          <p:cNvSpPr txBox="true"/>
          <p:nvPr/>
        </p:nvSpPr>
        <p:spPr>
          <a:xfrm rot="0">
            <a:off x="1062430" y="2922859"/>
            <a:ext cx="9270063" cy="580340"/>
          </a:xfrm>
          <a:prstGeom prst="rect">
            <a:avLst/>
          </a:prstGeom>
        </p:spPr>
        <p:txBody>
          <a:bodyPr anchor="t" rtlCol="false" tIns="0" lIns="0" bIns="0" rIns="0">
            <a:spAutoFit/>
          </a:bodyPr>
          <a:lstStyle/>
          <a:p>
            <a:pPr algn="ctr">
              <a:lnSpc>
                <a:spcPts val="4759"/>
              </a:lnSpc>
            </a:pPr>
          </a:p>
        </p:txBody>
      </p:sp>
      <p:sp>
        <p:nvSpPr>
          <p:cNvPr name="TextBox 12" id="12"/>
          <p:cNvSpPr txBox="true"/>
          <p:nvPr/>
        </p:nvSpPr>
        <p:spPr>
          <a:xfrm rot="0">
            <a:off x="1028700" y="3746695"/>
            <a:ext cx="15770411" cy="4780518"/>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Our model uses clustering which is a unsupervised machine learning technique.  This data-driven approach groups car models based on the attributes like brand, price, other features and identifies different strategic grouping of car models. These groups are then studied to understand consumer behaviour and market dynamics. Finally, we determine the best car for each group based on its features, and recommend the car that matches the customer's needs by identifying the group with the most matches.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671665" y="7004492"/>
            <a:ext cx="3034530" cy="2627917"/>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6" id="6"/>
          <p:cNvGrpSpPr/>
          <p:nvPr/>
        </p:nvGrpSpPr>
        <p:grpSpPr>
          <a:xfrm rot="0">
            <a:off x="4053492" y="8956750"/>
            <a:ext cx="2141618" cy="1854652"/>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7629159" y="2740901"/>
            <a:ext cx="6867692" cy="5167433"/>
            <a:chOff x="0" y="0"/>
            <a:chExt cx="4166007" cy="3134614"/>
          </a:xfrm>
        </p:grpSpPr>
        <p:sp>
          <p:nvSpPr>
            <p:cNvPr name="Freeform 9" id="9"/>
            <p:cNvSpPr/>
            <p:nvPr/>
          </p:nvSpPr>
          <p:spPr>
            <a:xfrm>
              <a:off x="0" y="0"/>
              <a:ext cx="4166007" cy="3134614"/>
            </a:xfrm>
            <a:custGeom>
              <a:avLst/>
              <a:gdLst/>
              <a:ahLst/>
              <a:cxnLst/>
              <a:rect r="r" b="b" t="t" l="l"/>
              <a:pathLst>
                <a:path h="3134614" w="4166007">
                  <a:moveTo>
                    <a:pt x="4166007" y="1567307"/>
                  </a:moveTo>
                  <a:lnTo>
                    <a:pt x="3261132" y="3134614"/>
                  </a:lnTo>
                  <a:lnTo>
                    <a:pt x="904875" y="3134614"/>
                  </a:lnTo>
                  <a:lnTo>
                    <a:pt x="0" y="1567307"/>
                  </a:lnTo>
                  <a:lnTo>
                    <a:pt x="904875" y="0"/>
                  </a:lnTo>
                  <a:lnTo>
                    <a:pt x="3261005" y="0"/>
                  </a:lnTo>
                  <a:lnTo>
                    <a:pt x="4166007" y="1567307"/>
                  </a:lnTo>
                  <a:close/>
                </a:path>
              </a:pathLst>
            </a:custGeom>
            <a:solidFill>
              <a:srgbClr val="A4E473"/>
            </a:solidFill>
          </p:spPr>
        </p:sp>
      </p:grpSp>
      <p:pic>
        <p:nvPicPr>
          <p:cNvPr name="Picture 10" id="10"/>
          <p:cNvPicPr>
            <a:picLocks noChangeAspect="true"/>
          </p:cNvPicPr>
          <p:nvPr/>
        </p:nvPicPr>
        <p:blipFill>
          <a:blip r:embed="rId2"/>
          <a:srcRect l="0" t="2289" r="1709" b="2289"/>
          <a:stretch>
            <a:fillRect/>
          </a:stretch>
        </p:blipFill>
        <p:spPr>
          <a:xfrm flipH="false" flipV="false" rot="0">
            <a:off x="8719792" y="0"/>
            <a:ext cx="6917283" cy="10287000"/>
          </a:xfrm>
          <a:prstGeom prst="rect">
            <a:avLst/>
          </a:prstGeom>
        </p:spPr>
      </p:pic>
      <p:sp>
        <p:nvSpPr>
          <p:cNvPr name="TextBox 11" id="11"/>
          <p:cNvSpPr txBox="true"/>
          <p:nvPr/>
        </p:nvSpPr>
        <p:spPr>
          <a:xfrm rot="0">
            <a:off x="1518373" y="1174357"/>
            <a:ext cx="556974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Glacial Indifference"/>
              </a:rPr>
              <a:t>Arcitecture</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4064507" y="-1496550"/>
            <a:ext cx="4985461" cy="4317433"/>
            <a:chOff x="0" y="0"/>
            <a:chExt cx="3619627" cy="3134614"/>
          </a:xfrm>
        </p:grpSpPr>
        <p:sp>
          <p:nvSpPr>
            <p:cNvPr name="Freeform 3" id="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2324353" y="-755055"/>
            <a:ext cx="3480308" cy="3013963"/>
            <a:chOff x="0" y="0"/>
            <a:chExt cx="3619627" cy="3134614"/>
          </a:xfrm>
        </p:grpSpPr>
        <p:sp>
          <p:nvSpPr>
            <p:cNvPr name="Freeform 5" id="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13414241" y="1480119"/>
            <a:ext cx="1798578" cy="1557577"/>
            <a:chOff x="0" y="0"/>
            <a:chExt cx="3619627" cy="3134614"/>
          </a:xfrm>
        </p:grpSpPr>
        <p:sp>
          <p:nvSpPr>
            <p:cNvPr name="Freeform 7" id="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10568515" y="0"/>
            <a:ext cx="3378391" cy="2925703"/>
            <a:chOff x="0" y="0"/>
            <a:chExt cx="3619627" cy="3134614"/>
          </a:xfrm>
        </p:grpSpPr>
        <p:sp>
          <p:nvSpPr>
            <p:cNvPr name="Freeform 9" id="9"/>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AutoShape 10" id="10"/>
          <p:cNvSpPr/>
          <p:nvPr/>
        </p:nvSpPr>
        <p:spPr>
          <a:xfrm rot="0">
            <a:off x="1555171" y="3347306"/>
            <a:ext cx="15002067" cy="0"/>
          </a:xfrm>
          <a:prstGeom prst="line">
            <a:avLst/>
          </a:prstGeom>
          <a:ln cap="flat" w="38100">
            <a:solidFill>
              <a:srgbClr val="000000"/>
            </a:solidFill>
            <a:prstDash val="solid"/>
            <a:headEnd type="none" len="sm" w="sm"/>
            <a:tailEnd type="none" len="sm" w="sm"/>
          </a:ln>
        </p:spPr>
      </p:sp>
      <p:grpSp>
        <p:nvGrpSpPr>
          <p:cNvPr name="Group 11" id="11"/>
          <p:cNvGrpSpPr/>
          <p:nvPr/>
        </p:nvGrpSpPr>
        <p:grpSpPr>
          <a:xfrm rot="0">
            <a:off x="1352598" y="3144733"/>
            <a:ext cx="405145" cy="405145"/>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8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923002" y="814720"/>
            <a:ext cx="12108685"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Module Description</a:t>
            </a:r>
          </a:p>
        </p:txBody>
      </p:sp>
      <p:grpSp>
        <p:nvGrpSpPr>
          <p:cNvPr name="Group 15" id="15"/>
          <p:cNvGrpSpPr/>
          <p:nvPr/>
        </p:nvGrpSpPr>
        <p:grpSpPr>
          <a:xfrm rot="0">
            <a:off x="4578664" y="3182833"/>
            <a:ext cx="405145" cy="405145"/>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8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8305577" y="3144733"/>
            <a:ext cx="405145" cy="405145"/>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81"/>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13031687" y="3144733"/>
            <a:ext cx="405145" cy="405145"/>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81"/>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grpSp>
        <p:nvGrpSpPr>
          <p:cNvPr name="Group 24" id="24"/>
          <p:cNvGrpSpPr/>
          <p:nvPr/>
        </p:nvGrpSpPr>
        <p:grpSpPr>
          <a:xfrm rot="0">
            <a:off x="16557238" y="3163783"/>
            <a:ext cx="405145" cy="405145"/>
            <a:chOff x="0" y="0"/>
            <a:chExt cx="812800" cy="812800"/>
          </a:xfrm>
        </p:grpSpPr>
        <p:sp>
          <p:nvSpPr>
            <p:cNvPr name="Freeform 25" id="2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81"/>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TextBox 27" id="27"/>
          <p:cNvSpPr txBox="true"/>
          <p:nvPr/>
        </p:nvSpPr>
        <p:spPr>
          <a:xfrm rot="0">
            <a:off x="360408" y="3938920"/>
            <a:ext cx="270072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Glacial Indifference"/>
              </a:rPr>
              <a:t>Data Collection</a:t>
            </a:r>
          </a:p>
        </p:txBody>
      </p:sp>
      <p:sp>
        <p:nvSpPr>
          <p:cNvPr name="TextBox 28" id="28"/>
          <p:cNvSpPr txBox="true"/>
          <p:nvPr/>
        </p:nvSpPr>
        <p:spPr>
          <a:xfrm rot="0">
            <a:off x="694176" y="5565189"/>
            <a:ext cx="2175410" cy="1308099"/>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000000"/>
                </a:solidFill>
                <a:latin typeface="Glacial Indifference"/>
              </a:rPr>
              <a:t>Identify appropriate dataset</a:t>
            </a:r>
          </a:p>
        </p:txBody>
      </p:sp>
      <p:sp>
        <p:nvSpPr>
          <p:cNvPr name="TextBox 29" id="29"/>
          <p:cNvSpPr txBox="true"/>
          <p:nvPr/>
        </p:nvSpPr>
        <p:spPr>
          <a:xfrm rot="0">
            <a:off x="3440787" y="3938920"/>
            <a:ext cx="2721007" cy="1780540"/>
          </a:xfrm>
          <a:prstGeom prst="rect">
            <a:avLst/>
          </a:prstGeom>
        </p:spPr>
        <p:txBody>
          <a:bodyPr anchor="t" rtlCol="false" tIns="0" lIns="0" bIns="0" rIns="0">
            <a:spAutoFit/>
          </a:bodyPr>
          <a:lstStyle/>
          <a:p>
            <a:pPr algn="ctr">
              <a:lnSpc>
                <a:spcPts val="4760"/>
              </a:lnSpc>
            </a:pPr>
            <a:r>
              <a:rPr lang="en-US" sz="3400">
                <a:solidFill>
                  <a:srgbClr val="000000"/>
                </a:solidFill>
                <a:latin typeface="Glacial Indifference"/>
              </a:rPr>
              <a:t>Data Cleaning and Preprocessing</a:t>
            </a:r>
          </a:p>
        </p:txBody>
      </p:sp>
      <p:sp>
        <p:nvSpPr>
          <p:cNvPr name="TextBox 30" id="30"/>
          <p:cNvSpPr txBox="true"/>
          <p:nvPr/>
        </p:nvSpPr>
        <p:spPr>
          <a:xfrm rot="0">
            <a:off x="3261578" y="6290960"/>
            <a:ext cx="3591352" cy="17367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Glacial Indifference"/>
              </a:rPr>
              <a:t>Cleaning features</a:t>
            </a:r>
          </a:p>
          <a:p>
            <a:pPr marL="539749" indent="-269875" lvl="1">
              <a:lnSpc>
                <a:spcPts val="3499"/>
              </a:lnSpc>
              <a:buFont typeface="Arial"/>
              <a:buChar char="•"/>
            </a:pPr>
            <a:r>
              <a:rPr lang="en-US" sz="2499">
                <a:solidFill>
                  <a:srgbClr val="000000"/>
                </a:solidFill>
                <a:latin typeface="Glacial Indifference"/>
              </a:rPr>
              <a:t>Imputation</a:t>
            </a:r>
          </a:p>
          <a:p>
            <a:pPr marL="539749" indent="-269875" lvl="1">
              <a:lnSpc>
                <a:spcPts val="3499"/>
              </a:lnSpc>
              <a:buFont typeface="Arial"/>
              <a:buChar char="•"/>
            </a:pPr>
            <a:r>
              <a:rPr lang="en-US" sz="2499">
                <a:solidFill>
                  <a:srgbClr val="000000"/>
                </a:solidFill>
                <a:latin typeface="Glacial Indifference"/>
              </a:rPr>
              <a:t>Transforming Features to apt datatype</a:t>
            </a:r>
          </a:p>
        </p:txBody>
      </p:sp>
      <p:sp>
        <p:nvSpPr>
          <p:cNvPr name="TextBox 31" id="31"/>
          <p:cNvSpPr txBox="true"/>
          <p:nvPr/>
        </p:nvSpPr>
        <p:spPr>
          <a:xfrm rot="0">
            <a:off x="6852929" y="3841799"/>
            <a:ext cx="3715586" cy="1180465"/>
          </a:xfrm>
          <a:prstGeom prst="rect">
            <a:avLst/>
          </a:prstGeom>
        </p:spPr>
        <p:txBody>
          <a:bodyPr anchor="t" rtlCol="false" tIns="0" lIns="0" bIns="0" rIns="0">
            <a:spAutoFit/>
          </a:bodyPr>
          <a:lstStyle/>
          <a:p>
            <a:pPr algn="ctr">
              <a:lnSpc>
                <a:spcPts val="4759"/>
              </a:lnSpc>
            </a:pPr>
            <a:r>
              <a:rPr lang="en-US" sz="3399">
                <a:solidFill>
                  <a:srgbClr val="000000"/>
                </a:solidFill>
                <a:latin typeface="Glacial Indifference"/>
              </a:rPr>
              <a:t>Exploratory Data  Analysis</a:t>
            </a:r>
          </a:p>
        </p:txBody>
      </p:sp>
      <p:sp>
        <p:nvSpPr>
          <p:cNvPr name="TextBox 32" id="32"/>
          <p:cNvSpPr txBox="true"/>
          <p:nvPr/>
        </p:nvSpPr>
        <p:spPr>
          <a:xfrm rot="0">
            <a:off x="7493860" y="5348729"/>
            <a:ext cx="2964303" cy="12985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Glacial Indifference"/>
              </a:rPr>
              <a:t>Visualization</a:t>
            </a:r>
          </a:p>
          <a:p>
            <a:pPr marL="539749" indent="-269875" lvl="1">
              <a:lnSpc>
                <a:spcPts val="3499"/>
              </a:lnSpc>
              <a:buFont typeface="Arial"/>
              <a:buChar char="•"/>
            </a:pPr>
            <a:r>
              <a:rPr lang="en-US" sz="2499">
                <a:solidFill>
                  <a:srgbClr val="000000"/>
                </a:solidFill>
                <a:latin typeface="Glacial Indifference"/>
              </a:rPr>
              <a:t>Descriptive Statistics</a:t>
            </a:r>
          </a:p>
        </p:txBody>
      </p:sp>
      <p:sp>
        <p:nvSpPr>
          <p:cNvPr name="TextBox 33" id="33"/>
          <p:cNvSpPr txBox="true"/>
          <p:nvPr/>
        </p:nvSpPr>
        <p:spPr>
          <a:xfrm rot="0">
            <a:off x="11168855" y="3861084"/>
            <a:ext cx="3144675" cy="1180465"/>
          </a:xfrm>
          <a:prstGeom prst="rect">
            <a:avLst/>
          </a:prstGeom>
        </p:spPr>
        <p:txBody>
          <a:bodyPr anchor="t" rtlCol="false" tIns="0" lIns="0" bIns="0" rIns="0">
            <a:spAutoFit/>
          </a:bodyPr>
          <a:lstStyle/>
          <a:p>
            <a:pPr algn="ctr">
              <a:lnSpc>
                <a:spcPts val="4759"/>
              </a:lnSpc>
            </a:pPr>
            <a:r>
              <a:rPr lang="en-US" sz="3399">
                <a:solidFill>
                  <a:srgbClr val="000000"/>
                </a:solidFill>
                <a:latin typeface="Glacial Indifference"/>
              </a:rPr>
              <a:t>Feature Selection</a:t>
            </a:r>
          </a:p>
        </p:txBody>
      </p:sp>
      <p:sp>
        <p:nvSpPr>
          <p:cNvPr name="TextBox 34" id="34"/>
          <p:cNvSpPr txBox="true"/>
          <p:nvPr/>
        </p:nvSpPr>
        <p:spPr>
          <a:xfrm rot="0">
            <a:off x="15253548" y="3841799"/>
            <a:ext cx="2607380" cy="1780540"/>
          </a:xfrm>
          <a:prstGeom prst="rect">
            <a:avLst/>
          </a:prstGeom>
        </p:spPr>
        <p:txBody>
          <a:bodyPr anchor="t" rtlCol="false" tIns="0" lIns="0" bIns="0" rIns="0">
            <a:spAutoFit/>
          </a:bodyPr>
          <a:lstStyle/>
          <a:p>
            <a:pPr algn="ctr">
              <a:lnSpc>
                <a:spcPts val="4759"/>
              </a:lnSpc>
            </a:pPr>
            <a:r>
              <a:rPr lang="en-US" sz="3399">
                <a:solidFill>
                  <a:srgbClr val="000000"/>
                </a:solidFill>
                <a:latin typeface="Glacial Indifference"/>
              </a:rPr>
              <a:t>Model Building &amp; Insights</a:t>
            </a:r>
          </a:p>
        </p:txBody>
      </p:sp>
      <p:sp>
        <p:nvSpPr>
          <p:cNvPr name="TextBox 35" id="35"/>
          <p:cNvSpPr txBox="true"/>
          <p:nvPr/>
        </p:nvSpPr>
        <p:spPr>
          <a:xfrm rot="0">
            <a:off x="15566993" y="5843285"/>
            <a:ext cx="2721007" cy="2184399"/>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000000"/>
                </a:solidFill>
                <a:latin typeface="Glacial Indifference"/>
              </a:rPr>
              <a:t>Gower's Distance</a:t>
            </a:r>
          </a:p>
          <a:p>
            <a:pPr marL="539754" indent="-269877" lvl="1">
              <a:lnSpc>
                <a:spcPts val="3500"/>
              </a:lnSpc>
              <a:buFont typeface="Arial"/>
              <a:buChar char="•"/>
            </a:pPr>
            <a:r>
              <a:rPr lang="en-US" sz="2500">
                <a:solidFill>
                  <a:srgbClr val="000000"/>
                </a:solidFill>
                <a:latin typeface="Glacial Indifference"/>
              </a:rPr>
              <a:t>Partitioning Around Medoids</a:t>
            </a:r>
          </a:p>
        </p:txBody>
      </p:sp>
      <p:sp>
        <p:nvSpPr>
          <p:cNvPr name="TextBox 36" id="36"/>
          <p:cNvSpPr txBox="true"/>
          <p:nvPr/>
        </p:nvSpPr>
        <p:spPr>
          <a:xfrm rot="0">
            <a:off x="11549535" y="5348729"/>
            <a:ext cx="2964303" cy="12985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Glacial Indifference"/>
              </a:rPr>
              <a:t>Correlation</a:t>
            </a:r>
          </a:p>
          <a:p>
            <a:pPr marL="539749" indent="-269875" lvl="1">
              <a:lnSpc>
                <a:spcPts val="3499"/>
              </a:lnSpc>
              <a:buFont typeface="Arial"/>
              <a:buChar char="•"/>
            </a:pPr>
            <a:r>
              <a:rPr lang="en-US" sz="2499">
                <a:solidFill>
                  <a:srgbClr val="000000"/>
                </a:solidFill>
                <a:latin typeface="Glacial Indifference"/>
              </a:rPr>
              <a:t>PCA</a:t>
            </a:r>
          </a:p>
          <a:p>
            <a:pPr marL="539749" indent="-269875" lvl="1">
              <a:lnSpc>
                <a:spcPts val="3499"/>
              </a:lnSpc>
              <a:buFont typeface="Arial"/>
              <a:buChar char="•"/>
            </a:pPr>
            <a:r>
              <a:rPr lang="en-US" sz="2499">
                <a:solidFill>
                  <a:srgbClr val="000000"/>
                </a:solidFill>
                <a:latin typeface="Glacial Indifference"/>
              </a:rPr>
              <a:t>Information Gain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711449" y="-3973449"/>
            <a:ext cx="19093342" cy="6226137"/>
            <a:chOff x="0" y="0"/>
            <a:chExt cx="16474315" cy="5372100"/>
          </a:xfrm>
        </p:grpSpPr>
        <p:sp>
          <p:nvSpPr>
            <p:cNvPr name="Freeform 3" id="3"/>
            <p:cNvSpPr/>
            <p:nvPr/>
          </p:nvSpPr>
          <p:spPr>
            <a:xfrm>
              <a:off x="0" y="0"/>
              <a:ext cx="16474315" cy="5372100"/>
            </a:xfrm>
            <a:custGeom>
              <a:avLst/>
              <a:gdLst/>
              <a:ahLst/>
              <a:cxnLst/>
              <a:rect r="r" b="b" t="t" l="l"/>
              <a:pathLst>
                <a:path h="5372100" w="16474315">
                  <a:moveTo>
                    <a:pt x="14923644" y="0"/>
                  </a:moveTo>
                  <a:lnTo>
                    <a:pt x="1550670" y="0"/>
                  </a:lnTo>
                  <a:lnTo>
                    <a:pt x="0" y="2686050"/>
                  </a:lnTo>
                  <a:lnTo>
                    <a:pt x="1550670" y="5372100"/>
                  </a:lnTo>
                  <a:lnTo>
                    <a:pt x="14923646" y="5372100"/>
                  </a:lnTo>
                  <a:lnTo>
                    <a:pt x="16474315" y="2686050"/>
                  </a:lnTo>
                  <a:lnTo>
                    <a:pt x="14923644" y="0"/>
                  </a:lnTo>
                  <a:close/>
                </a:path>
              </a:pathLst>
            </a:custGeom>
            <a:solidFill>
              <a:srgbClr val="A4E473"/>
            </a:solidFill>
          </p:spPr>
        </p:sp>
      </p:grpSp>
      <p:grpSp>
        <p:nvGrpSpPr>
          <p:cNvPr name="Group 4" id="4"/>
          <p:cNvGrpSpPr/>
          <p:nvPr/>
        </p:nvGrpSpPr>
        <p:grpSpPr>
          <a:xfrm rot="0">
            <a:off x="13862987" y="-565167"/>
            <a:ext cx="2695438" cy="2334501"/>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101438" y="2978281"/>
            <a:ext cx="2131540" cy="2570937"/>
          </a:xfrm>
          <a:prstGeom prst="rect">
            <a:avLst/>
          </a:prstGeom>
        </p:spPr>
      </p:pic>
      <p:sp>
        <p:nvSpPr>
          <p:cNvPr name="TextBox 7" id="7"/>
          <p:cNvSpPr txBox="true"/>
          <p:nvPr/>
        </p:nvSpPr>
        <p:spPr>
          <a:xfrm rot="0">
            <a:off x="277863" y="886684"/>
            <a:ext cx="15449937" cy="882650"/>
          </a:xfrm>
          <a:prstGeom prst="rect">
            <a:avLst/>
          </a:prstGeom>
        </p:spPr>
        <p:txBody>
          <a:bodyPr anchor="t" rtlCol="false" tIns="0" lIns="0" bIns="0" rIns="0">
            <a:spAutoFit/>
          </a:bodyPr>
          <a:lstStyle/>
          <a:p>
            <a:pPr marL="0" indent="0" lvl="0">
              <a:lnSpc>
                <a:spcPts val="7150"/>
              </a:lnSpc>
              <a:spcBef>
                <a:spcPct val="0"/>
              </a:spcBef>
            </a:pPr>
            <a:r>
              <a:rPr lang="en-US" sz="5500" spc="-55">
                <a:solidFill>
                  <a:srgbClr val="000000"/>
                </a:solidFill>
                <a:latin typeface="League Spartan"/>
              </a:rPr>
              <a:t>M1: Collection and organization of data </a:t>
            </a:r>
          </a:p>
        </p:txBody>
      </p:sp>
      <p:sp>
        <p:nvSpPr>
          <p:cNvPr name="TextBox 8" id="8"/>
          <p:cNvSpPr txBox="true"/>
          <p:nvPr/>
        </p:nvSpPr>
        <p:spPr>
          <a:xfrm rot="0">
            <a:off x="277863" y="5805601"/>
            <a:ext cx="17456152" cy="3619109"/>
          </a:xfrm>
          <a:prstGeom prst="rect">
            <a:avLst/>
          </a:prstGeom>
        </p:spPr>
        <p:txBody>
          <a:bodyPr anchor="t" rtlCol="false" tIns="0" lIns="0" bIns="0" rIns="0">
            <a:spAutoFit/>
          </a:bodyPr>
          <a:lstStyle/>
          <a:p>
            <a:pPr>
              <a:lnSpc>
                <a:spcPts val="4100"/>
              </a:lnSpc>
            </a:pPr>
            <a:r>
              <a:rPr lang="en-US" sz="2929">
                <a:solidFill>
                  <a:srgbClr val="FFFFFF"/>
                </a:solidFill>
                <a:latin typeface="Glacial Indifference"/>
              </a:rPr>
              <a:t>The process of gathering and analysing accurate data from various sources to find answers to research problems, trends, probabilities, etc., to evaluate possible outcomes is known as data collection. First, we find all the possible datasets that we can use for the project which may include industry reports, market surveys, government publications, and company websites. We will then analyze the data which provide detailed information on car models, their attributes, and market trends. Through discussion we identify the problem statement and finalize the questions which can be answered at end. Accordingly we will select the dataset which meeting our requirements and satisfying our problem statement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8065" y="446044"/>
            <a:ext cx="14409181" cy="759459"/>
          </a:xfrm>
          <a:prstGeom prst="rect">
            <a:avLst/>
          </a:prstGeom>
        </p:spPr>
        <p:txBody>
          <a:bodyPr anchor="t" rtlCol="false" tIns="0" lIns="0" bIns="0" rIns="0">
            <a:spAutoFit/>
          </a:bodyPr>
          <a:lstStyle/>
          <a:p>
            <a:pPr>
              <a:lnSpc>
                <a:spcPts val="6110"/>
              </a:lnSpc>
              <a:spcBef>
                <a:spcPct val="0"/>
              </a:spcBef>
            </a:pPr>
            <a:r>
              <a:rPr lang="en-US" sz="4700" spc="-47">
                <a:solidFill>
                  <a:srgbClr val="000000"/>
                </a:solidFill>
                <a:latin typeface="League Spartan"/>
              </a:rPr>
              <a:t>M2: Data cleaning and Imputation</a:t>
            </a:r>
          </a:p>
        </p:txBody>
      </p:sp>
      <p:grpSp>
        <p:nvGrpSpPr>
          <p:cNvPr name="Group 3" id="3"/>
          <p:cNvGrpSpPr/>
          <p:nvPr/>
        </p:nvGrpSpPr>
        <p:grpSpPr>
          <a:xfrm rot="-10800000">
            <a:off x="13015955" y="-3729474"/>
            <a:ext cx="9673744" cy="6132057"/>
            <a:chOff x="0" y="0"/>
            <a:chExt cx="8474859" cy="5372100"/>
          </a:xfrm>
        </p:grpSpPr>
        <p:sp>
          <p:nvSpPr>
            <p:cNvPr name="Freeform 4" id="4"/>
            <p:cNvSpPr/>
            <p:nvPr/>
          </p:nvSpPr>
          <p:spPr>
            <a:xfrm>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14120776" y="68082"/>
            <a:ext cx="2695438" cy="2334501"/>
            <a:chOff x="0" y="0"/>
            <a:chExt cx="6202680" cy="5372100"/>
          </a:xfrm>
        </p:grpSpPr>
        <p:sp>
          <p:nvSpPr>
            <p:cNvPr name="Freeform 6" id="6"/>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054122" y="1613656"/>
            <a:ext cx="2776251" cy="2740917"/>
          </a:xfrm>
          <a:prstGeom prst="rect">
            <a:avLst/>
          </a:prstGeom>
        </p:spPr>
      </p:pic>
      <p:sp>
        <p:nvSpPr>
          <p:cNvPr name="TextBox 8" id="8"/>
          <p:cNvSpPr txBox="true"/>
          <p:nvPr/>
        </p:nvSpPr>
        <p:spPr>
          <a:xfrm rot="0">
            <a:off x="204378" y="5410419"/>
            <a:ext cx="18083622" cy="2967355"/>
          </a:xfrm>
          <a:prstGeom prst="rect">
            <a:avLst/>
          </a:prstGeom>
        </p:spPr>
        <p:txBody>
          <a:bodyPr anchor="t" rtlCol="false" tIns="0" lIns="0" bIns="0" rIns="0">
            <a:spAutoFit/>
          </a:bodyPr>
          <a:lstStyle/>
          <a:p>
            <a:pPr>
              <a:lnSpc>
                <a:spcPts val="3919"/>
              </a:lnSpc>
            </a:pPr>
            <a:r>
              <a:rPr lang="en-US" sz="2799">
                <a:solidFill>
                  <a:srgbClr val="000000"/>
                </a:solidFill>
                <a:latin typeface="Glacial Indifference"/>
              </a:rPr>
              <a:t>First we will analyze the dataset and  find the attributes which can be converted to numeric by removing the units attached to it.  We are removing the attributes which are having NA values greater than 10% and checking for the class of the attribute so that we can imputing it accordingly. The numerical attributes with NA values are selected and are imputed using Mean and categorical  attributes with NA values  are selected and imputed using the Mode. Finally we can look at the correlation matrix for numerical attributes to get the overview of the variables and know how they are related to each other and remove the attributes which are having a high correlations.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DAFcbu5mDec</dc:identifier>
  <dcterms:modified xsi:type="dcterms:W3CDTF">2011-08-01T06:04:30Z</dcterms:modified>
  <cp:revision>1</cp:revision>
  <dc:title>Automobile Strategic Grouping</dc:title>
</cp:coreProperties>
</file>